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70" r:id="rId13"/>
    <p:sldId id="271" r:id="rId14"/>
    <p:sldId id="269" r:id="rId15"/>
    <p:sldId id="266" r:id="rId16"/>
    <p:sldId id="273" r:id="rId17"/>
    <p:sldId id="278" r:id="rId18"/>
    <p:sldId id="277" r:id="rId19"/>
    <p:sldId id="276" r:id="rId20"/>
    <p:sldId id="279" r:id="rId21"/>
    <p:sldId id="280" r:id="rId22"/>
    <p:sldId id="282" r:id="rId23"/>
    <p:sldId id="297" r:id="rId24"/>
    <p:sldId id="298" r:id="rId25"/>
    <p:sldId id="283" r:id="rId26"/>
    <p:sldId id="284" r:id="rId27"/>
    <p:sldId id="285" r:id="rId28"/>
    <p:sldId id="305" r:id="rId29"/>
    <p:sldId id="286" r:id="rId30"/>
    <p:sldId id="287" r:id="rId31"/>
    <p:sldId id="288" r:id="rId32"/>
    <p:sldId id="289" r:id="rId33"/>
    <p:sldId id="290" r:id="rId34"/>
    <p:sldId id="291" r:id="rId35"/>
    <p:sldId id="296" r:id="rId36"/>
    <p:sldId id="292" r:id="rId37"/>
    <p:sldId id="294" r:id="rId38"/>
    <p:sldId id="295" r:id="rId39"/>
    <p:sldId id="293" r:id="rId40"/>
    <p:sldId id="299" r:id="rId41"/>
    <p:sldId id="303" r:id="rId42"/>
    <p:sldId id="304" r:id="rId43"/>
    <p:sldId id="300" r:id="rId44"/>
    <p:sldId id="301" r:id="rId45"/>
    <p:sldId id="302" r:id="rId46"/>
    <p:sldId id="306" r:id="rId47"/>
    <p:sldId id="307" r:id="rId48"/>
    <p:sldId id="308" r:id="rId49"/>
    <p:sldId id="268" r:id="rId50"/>
    <p:sldId id="272" r:id="rId51"/>
    <p:sldId id="275" r:id="rId52"/>
    <p:sldId id="274" r:id="rId53"/>
  </p:sldIdLst>
  <p:sldSz cx="9144000" cy="5143500" type="screen16x9"/>
  <p:notesSz cx="6858000" cy="9144000"/>
  <p:embeddedFontLst>
    <p:embeddedFont>
      <p:font typeface="Roboto" panose="02020500000000000000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77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478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713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88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163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017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466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028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53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973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456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255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232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1198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979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886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3616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646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1115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8319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643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532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8873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5601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903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2275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2222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239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2232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4095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598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6898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1281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526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7110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3831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9281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553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5074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65452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978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8770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0897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027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91993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91993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6f91993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6f91993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33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gra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gra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cs.scipy.org/doc/scipy/reference/generated/scipy.integrate.quad.html" TargetMode="Externa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Integrals,_sums_and_limit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iemann_su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iemann_su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hyperlink" Target="https://github.com/tccnchsu/Numerical_Analysis/blob/master/NA_W4_Integration.ipynb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python/python_functions.asp" TargetMode="External"/><Relationship Id="rId3" Type="http://schemas.openxmlformats.org/officeDocument/2006/relationships/hyperlink" Target="https://www.python.org/" TargetMode="External"/><Relationship Id="rId7" Type="http://schemas.openxmlformats.org/officeDocument/2006/relationships/hyperlink" Target="https://wiki.python.org/moin/IntroductoryBook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python.org/3/tutorial/index.html" TargetMode="External"/><Relationship Id="rId5" Type="http://schemas.openxmlformats.org/officeDocument/2006/relationships/hyperlink" Target="https://www.python.org/about/gettingstarted/" TargetMode="External"/><Relationship Id="rId10" Type="http://schemas.openxmlformats.org/officeDocument/2006/relationships/hyperlink" Target="http://jupyter.org/try" TargetMode="External"/><Relationship Id="rId4" Type="http://schemas.openxmlformats.org/officeDocument/2006/relationships/hyperlink" Target="https://www.python.org/downloads/release/python-370/" TargetMode="External"/><Relationship Id="rId9" Type="http://schemas.openxmlformats.org/officeDocument/2006/relationships/hyperlink" Target="https://hourofpython.trinket.io/a-visual-introduction-to-python#/turtles/saying-hell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functions.as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ub.mybinder.org/user/jupyterlab-jupyterlab-demo-yqivt6ba/lab#Integration-(scipy.integrate)" TargetMode="External"/><Relationship Id="rId4" Type="http://schemas.openxmlformats.org/officeDocument/2006/relationships/hyperlink" Target="http://jupyter.org/tr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460950" y="152532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/>
              <a:t>數值分析</a:t>
            </a:r>
            <a:r>
              <a:rPr lang="en-US" dirty="0" smtClean="0"/>
              <a:t>Numerical Analysis</a:t>
            </a:r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00075" y="26938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許志</a:t>
            </a:r>
            <a:r>
              <a:rPr lang="zh-TW" altLang="en-US" dirty="0"/>
              <a:t>宇</a:t>
            </a:r>
            <a:r>
              <a:rPr lang="en" dirty="0" smtClean="0"/>
              <a:t>Chin-Yu </a:t>
            </a:r>
            <a:r>
              <a:rPr lang="en" dirty="0"/>
              <a:t>Hsu</a:t>
            </a:r>
            <a:endParaRPr dirty="0"/>
          </a:p>
          <a:p>
            <a:pPr marL="0" lvl="0" indent="0"/>
            <a:r>
              <a:rPr lang="en-US" dirty="0" smtClean="0"/>
              <a:t>October </a:t>
            </a:r>
            <a:r>
              <a:rPr lang="en-US" dirty="0"/>
              <a:t>1, 2018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lvl="0">
              <a:buAutoNum type="arabicPeriod"/>
            </a:pPr>
            <a:r>
              <a:rPr lang="en-US" u="sng" dirty="0">
                <a:solidFill>
                  <a:schemeClr val="hlink"/>
                </a:solidFill>
              </a:rPr>
              <a:t>http://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13" y="1821638"/>
            <a:ext cx="5486400" cy="25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24561" y="4803727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883" y="1937434"/>
            <a:ext cx="5486400" cy="293643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01444" y="1604070"/>
            <a:ext cx="32087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graph</a:t>
            </a:r>
            <a:r>
              <a:rPr lang="zh-TW" altLang="en-US" dirty="0" smtClean="0"/>
              <a:t> </a:t>
            </a:r>
            <a:r>
              <a:rPr lang="en-US" altLang="zh-TW" dirty="0" smtClean="0"/>
              <a:t>c</a:t>
            </a:r>
            <a:r>
              <a:rPr lang="en-US" dirty="0" smtClean="0"/>
              <a:t>urve y=f(x)=x</a:t>
            </a:r>
          </a:p>
          <a:p>
            <a:r>
              <a:rPr lang="en-US" b="1" dirty="0" smtClean="0"/>
              <a:t>import </a:t>
            </a:r>
            <a:r>
              <a:rPr lang="en-US" b="1" dirty="0" err="1"/>
              <a:t>numpy</a:t>
            </a:r>
            <a:r>
              <a:rPr lang="en-US" b="1" dirty="0"/>
              <a:t> as np</a:t>
            </a:r>
          </a:p>
          <a:p>
            <a:r>
              <a:rPr lang="en-US" b="1" dirty="0"/>
              <a:t>import </a:t>
            </a:r>
            <a:r>
              <a:rPr lang="en-US" b="1" dirty="0" err="1"/>
              <a:t>matplotlib.pyplot</a:t>
            </a:r>
            <a:r>
              <a:rPr lang="en-US" b="1" dirty="0"/>
              <a:t> as </a:t>
            </a:r>
            <a:r>
              <a:rPr lang="en-US" b="1" dirty="0" err="1"/>
              <a:t>plt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# Create data</a:t>
            </a:r>
          </a:p>
          <a:p>
            <a:r>
              <a:rPr lang="en-US" b="1" dirty="0"/>
              <a:t>x=</a:t>
            </a:r>
            <a:r>
              <a:rPr lang="en-US" b="1" dirty="0" err="1"/>
              <a:t>np.arange</a:t>
            </a:r>
            <a:r>
              <a:rPr lang="en-US" b="1" dirty="0"/>
              <a:t>(0,1,0.1) # interval from 0 to 6 with unit 0.1</a:t>
            </a:r>
          </a:p>
          <a:p>
            <a:r>
              <a:rPr lang="en-US" b="1" dirty="0"/>
              <a:t>y=x</a:t>
            </a:r>
          </a:p>
          <a:p>
            <a:r>
              <a:rPr lang="en-US" b="1" dirty="0"/>
              <a:t># plot graph</a:t>
            </a:r>
          </a:p>
          <a:p>
            <a:r>
              <a:rPr lang="en-US" b="1" dirty="0" err="1"/>
              <a:t>plt.plot</a:t>
            </a:r>
            <a:r>
              <a:rPr lang="en-US" b="1" dirty="0"/>
              <a:t>(</a:t>
            </a:r>
            <a:r>
              <a:rPr lang="en-US" b="1" dirty="0" err="1"/>
              <a:t>x,y</a:t>
            </a:r>
            <a:r>
              <a:rPr lang="en-US" b="1" dirty="0"/>
              <a:t>)</a:t>
            </a:r>
          </a:p>
          <a:p>
            <a:r>
              <a:rPr lang="en-US" b="1" dirty="0" err="1"/>
              <a:t>plt.xlim</a:t>
            </a:r>
            <a:r>
              <a:rPr lang="en-US" b="1" dirty="0"/>
              <a:t>(0,1)  # set the </a:t>
            </a:r>
            <a:r>
              <a:rPr lang="en-US" b="1" dirty="0" err="1"/>
              <a:t>xlim</a:t>
            </a:r>
            <a:r>
              <a:rPr lang="en-US" b="1" dirty="0"/>
              <a:t> to left, right</a:t>
            </a:r>
          </a:p>
          <a:p>
            <a:r>
              <a:rPr lang="en-US" b="1" dirty="0" err="1"/>
              <a:t>plt.show</a:t>
            </a:r>
            <a:r>
              <a:rPr lang="en-US" b="1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8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程式設計 </a:t>
            </a:r>
            <a:r>
              <a:rPr lang="en" dirty="0" smtClean="0"/>
              <a:t>Python </a:t>
            </a:r>
            <a:r>
              <a:rPr lang="en" dirty="0"/>
              <a:t>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lvl="0">
              <a:buAutoNum type="arabicPeriod"/>
            </a:pPr>
            <a:r>
              <a:rPr lang="en-US" u="sng" dirty="0">
                <a:solidFill>
                  <a:schemeClr val="hlink"/>
                </a:solidFill>
              </a:rPr>
              <a:t>http://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1901" y="2159213"/>
            <a:ext cx="3208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</a:t>
            </a:r>
          </a:p>
          <a:p>
            <a:r>
              <a:rPr lang="en-US" dirty="0" smtClean="0"/>
              <a:t>X</a:t>
            </a:r>
          </a:p>
          <a:p>
            <a:r>
              <a:rPr lang="en-US" dirty="0"/>
              <a:t>y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030" y="1839791"/>
            <a:ext cx="5467674" cy="294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3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程式設計 </a:t>
            </a:r>
            <a:r>
              <a:rPr lang="en" dirty="0" smtClean="0"/>
              <a:t>Python </a:t>
            </a:r>
            <a:r>
              <a:rPr lang="en" dirty="0"/>
              <a:t>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294" y="4690296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 smtClean="0">
                <a:solidFill>
                  <a:schemeClr val="hlink"/>
                </a:solidFill>
              </a:rPr>
              <a:t>http</a:t>
            </a:r>
            <a:r>
              <a:rPr lang="en-US" u="sng" dirty="0">
                <a:solidFill>
                  <a:schemeClr val="hlink"/>
                </a:solidFill>
              </a:rPr>
              <a:t>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01444" y="1824310"/>
            <a:ext cx="32087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Bar Plot</a:t>
            </a:r>
          </a:p>
          <a:p>
            <a:r>
              <a:rPr lang="en-US" dirty="0"/>
              <a:t># Riemann integral</a:t>
            </a:r>
          </a:p>
          <a:p>
            <a:r>
              <a:rPr lang="en-US" dirty="0"/>
              <a:t># sum of areas of bars (width multiply height </a:t>
            </a:r>
            <a:r>
              <a:rPr lang="en-US" dirty="0" smtClean="0"/>
              <a:t>)</a:t>
            </a:r>
          </a:p>
          <a:p>
            <a:r>
              <a:rPr lang="en-US" dirty="0"/>
              <a:t>#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en.wikipedia.org/wiki/Integral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196" y="1755880"/>
            <a:ext cx="5504759" cy="293441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15967" y="2973219"/>
            <a:ext cx="32087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objects =  ('0', '0.1', '0.2', '0.3','0.4','0.5', '0.6', '0.7', '0.8', '0.9')</a:t>
            </a:r>
          </a:p>
          <a:p>
            <a:r>
              <a:rPr lang="en-US" b="1" dirty="0" err="1"/>
              <a:t>y_pos</a:t>
            </a:r>
            <a:r>
              <a:rPr lang="en-US" b="1" dirty="0"/>
              <a:t> = </a:t>
            </a:r>
            <a:r>
              <a:rPr lang="en-US" b="1" dirty="0" err="1"/>
              <a:t>np.arange</a:t>
            </a:r>
            <a:r>
              <a:rPr lang="en-US" b="1" dirty="0"/>
              <a:t>(</a:t>
            </a:r>
            <a:r>
              <a:rPr lang="en-US" b="1" dirty="0" err="1"/>
              <a:t>len</a:t>
            </a:r>
            <a:r>
              <a:rPr lang="en-US" b="1" dirty="0"/>
              <a:t>(objects))</a:t>
            </a:r>
          </a:p>
          <a:p>
            <a:r>
              <a:rPr lang="en-US" b="1" dirty="0" err="1"/>
              <a:t>plt.bar</a:t>
            </a:r>
            <a:r>
              <a:rPr lang="en-US" b="1" dirty="0"/>
              <a:t>(</a:t>
            </a:r>
            <a:r>
              <a:rPr lang="en-US" b="1" dirty="0" err="1"/>
              <a:t>y_pos</a:t>
            </a:r>
            <a:r>
              <a:rPr lang="en-US" b="1" dirty="0"/>
              <a:t>, y, align='center', alpha=0.5)</a:t>
            </a:r>
          </a:p>
          <a:p>
            <a:r>
              <a:rPr lang="en-US" b="1" dirty="0" err="1"/>
              <a:t>plt.plot</a:t>
            </a:r>
            <a:r>
              <a:rPr lang="en-US" b="1" dirty="0"/>
              <a:t>(</a:t>
            </a:r>
            <a:r>
              <a:rPr lang="en-US" b="1" dirty="0" err="1"/>
              <a:t>y_pos</a:t>
            </a:r>
            <a:r>
              <a:rPr lang="en-US" b="1" dirty="0"/>
              <a:t>, y)</a:t>
            </a:r>
          </a:p>
          <a:p>
            <a:r>
              <a:rPr lang="en-US" b="1" dirty="0" err="1"/>
              <a:t>plt.xticks</a:t>
            </a:r>
            <a:r>
              <a:rPr lang="en-US" b="1" dirty="0"/>
              <a:t>(</a:t>
            </a:r>
            <a:r>
              <a:rPr lang="en-US" b="1" dirty="0" err="1"/>
              <a:t>y_pos</a:t>
            </a:r>
            <a:r>
              <a:rPr lang="en-US" b="1" dirty="0"/>
              <a:t>, objects)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0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https://en.wikipedia.org/wiki/Numerical_integration</a:t>
            </a:r>
            <a:endParaRPr lang="en-US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1830227"/>
            <a:ext cx="4051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 Riemann integral</a:t>
            </a:r>
          </a:p>
          <a:p>
            <a:r>
              <a:rPr lang="en-US" b="1" dirty="0"/>
              <a:t># sum of areas of bars (width multiply height </a:t>
            </a:r>
            <a:r>
              <a:rPr lang="en-US" b="1" dirty="0" smtClean="0"/>
              <a:t>)</a:t>
            </a:r>
          </a:p>
          <a:p>
            <a:endParaRPr lang="en-US" b="1" dirty="0" smtClean="0"/>
          </a:p>
          <a:p>
            <a:r>
              <a:rPr lang="en-US" b="1" dirty="0" smtClean="0"/>
              <a:t># </a:t>
            </a:r>
            <a:r>
              <a:rPr lang="en-US" b="1" dirty="0"/>
              <a:t>https://en.wikipedia.org/wiki/Integral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567" y="1830227"/>
            <a:ext cx="4572000" cy="245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7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24603" y="4629275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en.wikipedia.org/wiki/Integral</a:t>
            </a:r>
            <a:endParaRPr lang="en-US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endParaRPr lang="en" u="sng" dirty="0">
              <a:solidFill>
                <a:schemeClr val="hlink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751" y="1802511"/>
            <a:ext cx="5025358" cy="282676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71901" y="2159213"/>
            <a:ext cx="320875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Question:</a:t>
            </a:r>
          </a:p>
          <a:p>
            <a:r>
              <a:rPr lang="en-US" dirty="0" smtClean="0"/>
              <a:t>Y=x**2   [0 1]</a:t>
            </a:r>
          </a:p>
          <a:p>
            <a:r>
              <a:rPr lang="en-US" dirty="0" smtClean="0"/>
              <a:t>Summing </a:t>
            </a:r>
            <a:r>
              <a:rPr lang="en-US" dirty="0"/>
              <a:t>the areas of these rectangles, we get a better approximation for the sought integral, </a:t>
            </a:r>
            <a:r>
              <a:rPr lang="en-US" dirty="0" smtClean="0"/>
              <a:t>namely</a:t>
            </a:r>
          </a:p>
          <a:p>
            <a:endParaRPr lang="en-US" dirty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docs.scipy.org/doc/scipy/reference/generated/scipy.integrate.quad.html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Latex </a:t>
            </a:r>
            <a:r>
              <a:rPr lang="en" dirty="0"/>
              <a:t>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49062" y="4803727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https://www.overleaf.com/learn/latex/Integrals,_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sums_and_limits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139700" lvl="0" indent="0">
              <a:buNone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9062" y="1990022"/>
            <a:ext cx="7711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Learning </a:t>
            </a:r>
            <a:r>
              <a:rPr lang="en-US" sz="2800" dirty="0"/>
              <a:t>to Latex </a:t>
            </a:r>
            <a:r>
              <a:rPr lang="en-US" sz="2800" dirty="0" smtClean="0"/>
              <a:t>to Integrals</a:t>
            </a:r>
            <a:r>
              <a:rPr lang="en-US" sz="2800" dirty="0"/>
              <a:t>, sums and limits  </a:t>
            </a:r>
            <a:endParaRPr lang="en-US" sz="2800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682" y="2570875"/>
            <a:ext cx="5359466" cy="223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5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en.wikipedia.org/wiki/Riemann_sum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139700" lvl="0" indent="0">
              <a:buNone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9062" y="1990022"/>
            <a:ext cx="7711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Learning to implement the algorithm on wiki </a:t>
            </a:r>
            <a:endParaRPr lang="en-US" sz="28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622" y="2513242"/>
            <a:ext cx="4572000" cy="21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9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en.wikipedia.org/wiki/Riemann_sum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139700" lvl="0" indent="0">
              <a:buNone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9062" y="1990022"/>
            <a:ext cx="40758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Question:</a:t>
            </a:r>
          </a:p>
          <a:p>
            <a:endParaRPr lang="en-US" b="1" dirty="0"/>
          </a:p>
          <a:p>
            <a:r>
              <a:rPr lang="en-US" b="1" dirty="0" smtClean="0"/>
              <a:t>Refer to:</a:t>
            </a:r>
          </a:p>
          <a:p>
            <a:r>
              <a:rPr lang="en-US" b="1" dirty="0">
                <a:hlinkClick r:id="rId4"/>
              </a:rPr>
              <a:t>https://</a:t>
            </a:r>
            <a:r>
              <a:rPr lang="en-US" b="1" dirty="0" smtClean="0">
                <a:hlinkClick r:id="rId4"/>
              </a:rPr>
              <a:t>github.com/tccnchsu/Numerical_Analysis/blob/master/NA_W4_Integration.ipynb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F(x)=x^2#</a:t>
            </a:r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2" name="Picture 2" descr="https://upload.wikimedia.org/wikipedia/commons/thumb/c/c9/LeftRiemann2.svg/600px-LeftRiemann2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369" y="1934385"/>
            <a:ext cx="365760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0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https://docs.scipy.org/doc/numpy-1.15.0/reference/generated/numpy.polyfit.html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polynomial interpolation</a:t>
            </a:r>
          </a:p>
          <a:p>
            <a:endParaRPr lang="en-US" b="1" dirty="0"/>
          </a:p>
          <a:p>
            <a:r>
              <a:rPr lang="en-US" b="1" dirty="0" smtClean="0"/>
              <a:t>Two points &lt;-&gt; 2,3,4 degree polynomial</a:t>
            </a:r>
          </a:p>
          <a:p>
            <a:r>
              <a:rPr lang="en-US" b="1" dirty="0" smtClean="0"/>
              <a:t>Three points </a:t>
            </a:r>
            <a:r>
              <a:rPr lang="en-US" b="1" dirty="0"/>
              <a:t>&lt;-&gt; 2,3,4 degree polynomial</a:t>
            </a:r>
          </a:p>
          <a:p>
            <a:r>
              <a:rPr lang="en-US" b="1" dirty="0" smtClean="0"/>
              <a:t>Four points </a:t>
            </a:r>
            <a:r>
              <a:rPr lang="en-US" b="1" dirty="0"/>
              <a:t>&lt;-&gt; </a:t>
            </a:r>
            <a:r>
              <a:rPr lang="en-US" b="1" dirty="0" smtClean="0"/>
              <a:t>2,3,4 </a:t>
            </a:r>
            <a:r>
              <a:rPr lang="en-US" b="1" dirty="0"/>
              <a:t>degree polynomial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1026" name="Picture 2" descr="../../_images/numpy-polyfit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797" y="1818991"/>
            <a:ext cx="3909336" cy="241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11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聽眾</a:t>
            </a:r>
            <a:r>
              <a:rPr lang="en" dirty="0" smtClean="0"/>
              <a:t>Audience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4768050" y="724200"/>
            <a:ext cx="437595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 smtClean="0"/>
              <a:t>碩一</a:t>
            </a:r>
            <a:r>
              <a:rPr lang="en-US" dirty="0" smtClean="0"/>
              <a:t>first </a:t>
            </a:r>
            <a:r>
              <a:rPr lang="en-US" dirty="0"/>
              <a:t>year </a:t>
            </a:r>
            <a:r>
              <a:rPr lang="en-US" dirty="0" smtClean="0"/>
              <a:t>graduate </a:t>
            </a:r>
          </a:p>
          <a:p>
            <a:pPr lvl="0"/>
            <a:r>
              <a:rPr lang="zh-TW" altLang="en-US" dirty="0" smtClean="0"/>
              <a:t>基礎課程 </a:t>
            </a:r>
            <a:r>
              <a:rPr lang="en" dirty="0" smtClean="0"/>
              <a:t>Basic </a:t>
            </a:r>
            <a:r>
              <a:rPr lang="en" dirty="0"/>
              <a:t>curriculum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 dirty="0" smtClean="0"/>
              <a:t>19 </a:t>
            </a:r>
            <a:r>
              <a:rPr lang="en" dirty="0"/>
              <a:t>students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https://docs.scipy.org/doc/numpy-1.15.0/reference/generated/numpy.polyfit.html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polynomial interpolation</a:t>
            </a:r>
          </a:p>
          <a:p>
            <a:endParaRPr lang="en-US" dirty="0" smtClean="0"/>
          </a:p>
          <a:p>
            <a:r>
              <a:rPr lang="en-US" dirty="0"/>
              <a:t>Least squares polynomial fit.</a:t>
            </a:r>
            <a:endParaRPr lang="en-US" dirty="0" smtClean="0"/>
          </a:p>
          <a:p>
            <a:endParaRPr lang="en-US" b="1" dirty="0"/>
          </a:p>
          <a:p>
            <a:r>
              <a:rPr lang="en-US" b="1" dirty="0" err="1" smtClean="0"/>
              <a:t>numpy.polyfit</a:t>
            </a:r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864" y="1727614"/>
            <a:ext cx="5486400" cy="26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6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https://jakevdp.github.io/PythonDataScienceHandbook/05.06-linear-regression.html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Regression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676657"/>
            <a:ext cx="5486400" cy="261284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73" y="3222251"/>
            <a:ext cx="17335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https://hk.saowen.com/a/be3251d506c792a17e28882445eb73a04fe79c650c5f0167ea54abf22b005705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</a:t>
            </a:r>
            <a:r>
              <a:rPr lang="en-US" dirty="0" smtClean="0"/>
              <a:t>Regression</a:t>
            </a:r>
          </a:p>
          <a:p>
            <a:r>
              <a:rPr lang="zh-TW" altLang="en-US" b="1" dirty="0"/>
              <a:t>線性迴</a:t>
            </a:r>
            <a:r>
              <a:rPr lang="zh-TW" altLang="en-US" b="1" dirty="0" smtClean="0"/>
              <a:t>歸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692508"/>
            <a:ext cx="5486400" cy="259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2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https://stackoverflow.com/questions/9876290/how-do-i-compute-derivative-using-numpy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8111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How do I compute derivative using </a:t>
            </a:r>
            <a:r>
              <a:rPr lang="en-US" dirty="0" err="1"/>
              <a:t>Numpy</a:t>
            </a:r>
            <a:r>
              <a:rPr lang="en-US" dirty="0" smtClean="0"/>
              <a:t>?</a:t>
            </a:r>
          </a:p>
          <a:p>
            <a:pPr lvl="0"/>
            <a:r>
              <a:rPr lang="zh-TW" altLang="en-US" dirty="0" smtClean="0"/>
              <a:t> </a:t>
            </a:r>
            <a:r>
              <a:rPr lang="en-US" u="sng" dirty="0">
                <a:solidFill>
                  <a:schemeClr val="hlink"/>
                </a:solidFill>
              </a:rPr>
              <a:t>http://jupyter.org/try</a:t>
            </a:r>
            <a:endParaRPr lang="en" u="sng" dirty="0">
              <a:solidFill>
                <a:schemeClr val="hlink"/>
              </a:solidFill>
            </a:endParaRPr>
          </a:p>
          <a:p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96" y="2745603"/>
            <a:ext cx="2743200" cy="18600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93" y="2591026"/>
            <a:ext cx="47339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0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https://en.wikipedia.org/wiki/Finite_difference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8111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Finite </a:t>
            </a:r>
            <a:r>
              <a:rPr lang="en-US" dirty="0" smtClean="0"/>
              <a:t>difference</a:t>
            </a:r>
            <a:endParaRPr 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482" y="1741400"/>
            <a:ext cx="4572000" cy="307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7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https://jakevdp.github.io/PythonDataScienceHandbook/05.06-linear-regression.html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</a:t>
            </a:r>
            <a:r>
              <a:rPr lang="en-US" dirty="0" smtClean="0"/>
              <a:t>Regression</a:t>
            </a:r>
          </a:p>
          <a:p>
            <a:r>
              <a:rPr lang="en-US" altLang="zh-TW" b="1" dirty="0" smtClean="0"/>
              <a:t>File copy cloud disk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343" y="1506425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1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https://jakevdp.github.io/PythonDataScienceHandbook/05.06-linear-regression.html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</a:t>
            </a:r>
            <a:r>
              <a:rPr lang="en-US" dirty="0" smtClean="0"/>
              <a:t>Regression</a:t>
            </a:r>
          </a:p>
          <a:p>
            <a:r>
              <a:rPr lang="en-US" altLang="zh-TW" b="1" dirty="0" smtClean="0"/>
              <a:t>File copy cloud disk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889" y="2007174"/>
            <a:ext cx="5486400" cy="256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9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Python Data Science Handbook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000" y="2116400"/>
            <a:ext cx="4572000" cy="220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4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https://www.google.com.tw/</a:t>
            </a:r>
            <a:r>
              <a:rPr lang="en-US" u="sng" dirty="0" err="1">
                <a:solidFill>
                  <a:schemeClr val="hlink"/>
                </a:solidFill>
              </a:rPr>
              <a:t>imgres?imgurl</a:t>
            </a:r>
            <a:r>
              <a:rPr lang="en-US" u="sng" dirty="0">
                <a:solidFill>
                  <a:schemeClr val="hlink"/>
                </a:solidFill>
              </a:rPr>
              <a:t>=https://cdn-images-1.medium.com/max/1600/1*f9a162GhpMbiTVTAua_lLQ.png&amp;imgrefurl=https://hackernoon.com/gradient-descent-aynk-7cbe95a778da&amp;h=768&amp;w=1366&amp;tbnid=Yiarh4BgHGVUpM:&amp;q=</a:t>
            </a:r>
            <a:r>
              <a:rPr lang="en-US" u="sng" dirty="0" err="1">
                <a:solidFill>
                  <a:schemeClr val="hlink"/>
                </a:solidFill>
              </a:rPr>
              <a:t>gradient+descent&amp;tbnh</a:t>
            </a:r>
            <a:r>
              <a:rPr lang="en-US" u="sng" dirty="0">
                <a:solidFill>
                  <a:schemeClr val="hlink"/>
                </a:solidFill>
              </a:rPr>
              <a:t>=119&amp;tbnw=214&amp;usg=AI4_-kTeiSvjrrWP36LlCem-_J9Q6kk15g&amp;vet=12ahUKEwjoyN2_j_HeAhVIe7wKHSEJAXwQ9QEwAHoECAoQBg..i&amp;docid=WPS3uPTi7A72oM&amp;sa=</a:t>
            </a:r>
            <a:r>
              <a:rPr lang="en-US" u="sng" dirty="0" err="1">
                <a:solidFill>
                  <a:schemeClr val="hlink"/>
                </a:solidFill>
              </a:rPr>
              <a:t>X&amp;ved</a:t>
            </a:r>
            <a:r>
              <a:rPr lang="en-US" u="sng" dirty="0">
                <a:solidFill>
                  <a:schemeClr val="hlink"/>
                </a:solidFill>
              </a:rPr>
              <a:t>=2ahUKEwjoyN2_j_HeAhVIe7wKHSEJAXwQ9QEwAHoECAoQBg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Python Data Science Handbook</a:t>
            </a:r>
          </a:p>
        </p:txBody>
      </p:sp>
      <p:pic>
        <p:nvPicPr>
          <p:cNvPr id="3074" name="Picture 2" descr="ãgradient descent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250" y="2028111"/>
            <a:ext cx="3600000" cy="202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77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BicycleWeather.csv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4" y="1910202"/>
            <a:ext cx="5486400" cy="255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8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40300" y="200162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引導您了解如何自學。</a:t>
            </a:r>
            <a:r>
              <a:rPr lang="en" dirty="0" smtClean="0"/>
              <a:t>Guide </a:t>
            </a:r>
            <a:r>
              <a:rPr lang="en" dirty="0"/>
              <a:t>you to know how to learn by yourself</a:t>
            </a:r>
            <a:r>
              <a:rPr lang="en" dirty="0" smtClean="0"/>
              <a:t>.</a:t>
            </a:r>
          </a:p>
          <a:p>
            <a:pPr lvl="0"/>
            <a:r>
              <a:rPr lang="zh-TW" altLang="en-US" dirty="0"/>
              <a:t>數值分析（</a:t>
            </a:r>
            <a:r>
              <a:rPr lang="en-US" altLang="zh-TW" dirty="0"/>
              <a:t>NA</a:t>
            </a:r>
            <a:r>
              <a:rPr lang="zh-TW" altLang="en-US" dirty="0"/>
              <a:t>）的歷史是什麼？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the history of the </a:t>
            </a:r>
            <a:r>
              <a:rPr lang="en" dirty="0" smtClean="0"/>
              <a:t>Numerical Analysis(NA)?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Who are the important people N</a:t>
            </a:r>
            <a:r>
              <a:rPr lang="en" dirty="0" smtClean="0"/>
              <a:t>A? </a:t>
            </a:r>
            <a:r>
              <a:rPr lang="en-US" dirty="0" smtClean="0"/>
              <a:t>Newton, Lagrange, Gauss and Euler.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What are the important events of </a:t>
            </a:r>
            <a:r>
              <a:rPr lang="en" dirty="0" smtClean="0"/>
              <a:t>NA?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Where is the location of </a:t>
            </a:r>
            <a:r>
              <a:rPr lang="en" dirty="0" smtClean="0"/>
              <a:t>NA?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Which objects are related to </a:t>
            </a:r>
            <a:r>
              <a:rPr lang="en" dirty="0" smtClean="0"/>
              <a:t>NA?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When is </a:t>
            </a:r>
            <a:r>
              <a:rPr lang="en" dirty="0" smtClean="0"/>
              <a:t>NA </a:t>
            </a:r>
            <a:r>
              <a:rPr lang="en" dirty="0"/>
              <a:t>popular?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Make directory “data”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733" y="1832461"/>
            <a:ext cx="5486400" cy="258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Upload </a:t>
            </a:r>
            <a:r>
              <a:rPr lang="en-US" b="1" dirty="0"/>
              <a:t>BicycleWeather.csv</a:t>
            </a:r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4" y="1827483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4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data/BicycleWeather.csv</a:t>
            </a:r>
            <a:endParaRPr lang="en-US" b="1" dirty="0"/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760" y="1873944"/>
            <a:ext cx="54864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8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data/BicycleWeather.csv</a:t>
            </a:r>
            <a:endParaRPr lang="en-US" b="1" dirty="0"/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760" y="1873944"/>
            <a:ext cx="54864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5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Run “05.06-Linear-Regression.ipynb”</a:t>
            </a:r>
            <a:r>
              <a:rPr lang="zh-TW" altLang="en-US" b="1" dirty="0"/>
              <a:t>的副本</a:t>
            </a:r>
            <a:r>
              <a:rPr lang="en-US" b="1" dirty="0" smtClean="0"/>
              <a:t> </a:t>
            </a:r>
            <a:endParaRPr lang="en-US" b="1" dirty="0"/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483304"/>
            <a:ext cx="5486400" cy="26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5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 smtClean="0">
                <a:solidFill>
                  <a:schemeClr val="hlink"/>
                </a:solidFill>
              </a:rPr>
              <a:t>https</a:t>
            </a:r>
            <a:r>
              <a:rPr lang="en-US" u="sng" dirty="0">
                <a:solidFill>
                  <a:schemeClr val="hlink"/>
                </a:solidFill>
              </a:rPr>
              <a:t>://www.programiz.com/python-programming/directory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b="1" dirty="0" err="1"/>
              <a:t>os</a:t>
            </a:r>
            <a:endParaRPr lang="en-US" b="1" dirty="0"/>
          </a:p>
          <a:p>
            <a:r>
              <a:rPr lang="en-US" b="1" dirty="0"/>
              <a:t>print(</a:t>
            </a:r>
            <a:r>
              <a:rPr lang="en-US" b="1" dirty="0" err="1"/>
              <a:t>os.getcwd</a:t>
            </a:r>
            <a:r>
              <a:rPr lang="en-US" b="1" dirty="0"/>
              <a:t>())</a:t>
            </a:r>
          </a:p>
          <a:p>
            <a:r>
              <a:rPr lang="en-US" b="1" dirty="0" err="1"/>
              <a:t>os.chdir</a:t>
            </a:r>
            <a:r>
              <a:rPr lang="en-US" b="1" dirty="0"/>
              <a:t>('..')</a:t>
            </a:r>
          </a:p>
          <a:p>
            <a:r>
              <a:rPr lang="en-US" b="1" dirty="0"/>
              <a:t>print(</a:t>
            </a:r>
            <a:r>
              <a:rPr lang="en-US" b="1" dirty="0" err="1"/>
              <a:t>os.getcwd</a:t>
            </a:r>
            <a:r>
              <a:rPr lang="en-US" b="1" dirty="0"/>
              <a:t>())</a:t>
            </a:r>
          </a:p>
          <a:p>
            <a:r>
              <a:rPr lang="en-US" b="1" dirty="0" err="1"/>
              <a:t>os.listdir</a:t>
            </a:r>
            <a:r>
              <a:rPr lang="en-US" b="1" dirty="0"/>
              <a:t>()</a:t>
            </a:r>
          </a:p>
          <a:p>
            <a:r>
              <a:rPr lang="en-US" b="1" dirty="0" err="1"/>
              <a:t>os.chdir</a:t>
            </a:r>
            <a:r>
              <a:rPr lang="en-US" b="1" dirty="0"/>
              <a:t>('content')</a:t>
            </a:r>
          </a:p>
          <a:p>
            <a:r>
              <a:rPr lang="en-US" b="1" dirty="0" err="1"/>
              <a:t>os.listdir</a:t>
            </a:r>
            <a:r>
              <a:rPr lang="en-US" b="1" dirty="0"/>
              <a:t>()</a:t>
            </a:r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079" y="2042659"/>
            <a:ext cx="6400800" cy="207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7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https://qiita.com/Rowing0914/items/51a770925653c7c528f9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or </a:t>
            </a:r>
            <a:r>
              <a:rPr lang="en-US" dirty="0" smtClean="0"/>
              <a:t>mounting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631991"/>
            <a:ext cx="4572000" cy="294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0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https://medium.com/deep-learning-turkey/google-colab-free-gpu-tutorial-e113627b9f5d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Free GPU Tutorial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4" y="1797103"/>
            <a:ext cx="5486400" cy="261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6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https://colab.research.google.com/notebooks/welcome.ipynb#recent=true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 </a:t>
            </a:r>
            <a:r>
              <a:rPr lang="en-US" dirty="0" err="1" smtClean="0"/>
              <a:t>colab</a:t>
            </a:r>
            <a:r>
              <a:rPr lang="en-US" dirty="0" smtClean="0"/>
              <a:t> files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65" y="1761386"/>
            <a:ext cx="5486400" cy="25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8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http://www.sai-tai.com/blog/bikeshare-prediction/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Bike </a:t>
            </a:r>
            <a:r>
              <a:rPr lang="en-US" dirty="0" smtClean="0"/>
              <a:t>prediction</a:t>
            </a:r>
            <a:endParaRPr 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122575"/>
            <a:ext cx="5486400" cy="352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8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材料</a:t>
            </a:r>
            <a:r>
              <a:rPr lang="en" dirty="0" smtClean="0"/>
              <a:t>Materials</a:t>
            </a:r>
            <a:endParaRPr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</a:t>
            </a:r>
            <a:r>
              <a:rPr lang="en" dirty="0" smtClean="0"/>
              <a:t>NA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Python Language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Tensor flow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 dirty="0"/>
              <a:t>Project and report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https://towardsdatascience.com/implement-gradient-descent-in-python-9b93ed7108d1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TW" b="1" dirty="0"/>
              <a:t>Implement Gradient Descent in Python</a:t>
            </a:r>
          </a:p>
        </p:txBody>
      </p:sp>
      <p:pic>
        <p:nvPicPr>
          <p:cNvPr id="1026" name="Picture 2" descr="https://cdn-images-1.medium.com/max/1600/1*5-56UEwcZHgzqIAtlnsLo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000" y="738725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6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https://matplotlib.org/examples/mplot3d/surface3d_demo.html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mplot3d example code: surface3d_demo.py</a:t>
            </a:r>
          </a:p>
          <a:p>
            <a:endParaRPr lang="fr-FR" altLang="zh-TW" b="1" dirty="0"/>
          </a:p>
        </p:txBody>
      </p:sp>
      <p:pic>
        <p:nvPicPr>
          <p:cNvPr id="1028" name="Picture 4" descr="../../_images/surface3d_demo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322" y="2006601"/>
            <a:ext cx="2880000" cy="235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7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https://jakevdp.github.io/PythonDataScienceHandbook/04.12-three-dimensional-plotting.html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87532" y="2200053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Three-Dimensional Plotting in </a:t>
            </a:r>
            <a:r>
              <a:rPr lang="en-US" altLang="zh-TW" b="1" dirty="0" err="1"/>
              <a:t>Matplotlib</a:t>
            </a:r>
            <a:endParaRPr lang="en-US" altLang="zh-TW" b="1" dirty="0"/>
          </a:p>
          <a:p>
            <a:endParaRPr lang="fr-FR" altLang="zh-TW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838" y="1432217"/>
            <a:ext cx="4433310" cy="301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0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https://medium.freecodecamp.org/data-science-with-python-8-ways-to-do-linear-regression-and-measure-their-speed-b5577d75f8b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8 ways to perform simple linear regression and measure their speed using Python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950" y="1139723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5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26572" y="3989916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https://github.com/sherrym/tf-tutorial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/>
              <a:t>TensorFlow</a:t>
            </a:r>
            <a:r>
              <a:rPr lang="en-US" altLang="zh-TW" b="1" dirty="0"/>
              <a:t> </a:t>
            </a:r>
            <a:r>
              <a:rPr lang="en-US" altLang="zh-TW" b="1" dirty="0" smtClean="0"/>
              <a:t>Tutorial</a:t>
            </a:r>
            <a:r>
              <a:rPr lang="zh-TW" altLang="en-US" b="1" dirty="0" smtClean="0"/>
              <a:t>  </a:t>
            </a:r>
            <a:r>
              <a:rPr lang="en-US" altLang="zh-TW" b="1" dirty="0" smtClean="0"/>
              <a:t>sherry</a:t>
            </a:r>
          </a:p>
          <a:p>
            <a:endParaRPr lang="en-US" altLang="zh-TW" b="1" dirty="0"/>
          </a:p>
          <a:p>
            <a:r>
              <a:rPr lang="en-US" altLang="zh-TW" b="1" dirty="0"/>
              <a:t>1_linear_regression_model.ipynb</a:t>
            </a:r>
          </a:p>
        </p:txBody>
      </p:sp>
    </p:spTree>
    <p:extLst>
      <p:ext uri="{BB962C8B-B14F-4D97-AF65-F5344CB8AC3E}">
        <p14:creationId xmlns:p14="http://schemas.microsoft.com/office/powerpoint/2010/main" val="57744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26572" y="3989916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https://github.com/tccnchsu/Numerical_Analysis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/>
              <a:t>TensorFlow</a:t>
            </a:r>
            <a:r>
              <a:rPr lang="en-US" altLang="zh-TW" b="1" dirty="0"/>
              <a:t> </a:t>
            </a:r>
            <a:r>
              <a:rPr lang="en-US" altLang="zh-TW" b="1" dirty="0" smtClean="0"/>
              <a:t>  for optimization problem</a:t>
            </a:r>
            <a:endParaRPr lang="en-US" altLang="zh-TW" b="1" dirty="0"/>
          </a:p>
          <a:p>
            <a:r>
              <a:rPr lang="en-US" altLang="zh-TW" b="1" dirty="0" err="1"/>
              <a:t>optimizationproblem.ipynb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15372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26572" y="3989916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https://medium.com/@alexrachnog/optimization-cookbook-1-262aa5555b61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Optimization in Python cookbook: bowl, plate and valley functions</a:t>
            </a:r>
          </a:p>
        </p:txBody>
      </p:sp>
      <p:pic>
        <p:nvPicPr>
          <p:cNvPr id="1026" name="Picture 2" descr="https://cdn-images-1.medium.com/max/1600/1*W5lsNCdrZ4MyTimQwS6v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000" y="30046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82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26572" y="3989916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https://towardsdatascience.com/genetic-algorithm-implementation-in-python-5ab67bb124a6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Genetic Algorithm Implementation in Python</a:t>
            </a:r>
          </a:p>
        </p:txBody>
      </p:sp>
      <p:pic>
        <p:nvPicPr>
          <p:cNvPr id="2" name="Picture 2" descr="https://cdn-images-1.medium.com/max/1600/1*Ak-j8GUP4FwzzR-YPjxcl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775" y="1853142"/>
            <a:ext cx="3600000" cy="179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41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26572" y="3989916"/>
            <a:ext cx="8650348" cy="339773"/>
          </a:xfrm>
        </p:spPr>
        <p:txBody>
          <a:bodyPr/>
          <a:lstStyle/>
          <a:p>
            <a:pPr marL="139700" indent="0">
              <a:buNone/>
            </a:pPr>
            <a:r>
              <a:rPr lang="en-US" altLang="zh-TW" dirty="0"/>
              <a:t>https://towardsdatascience.com/evolution-of-a-salesman-a-complete-genetic-algorithm-tutorial-for-python-6fe5d2b3ca35</a:t>
            </a:r>
            <a:br>
              <a:rPr lang="en-US" altLang="zh-TW" dirty="0"/>
            </a:b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Evolution of a salesman: A complete genetic algorithm tutorial for </a:t>
            </a:r>
            <a:r>
              <a:rPr lang="en-US" altLang="zh-TW" b="1" dirty="0" smtClean="0"/>
              <a:t>Python</a:t>
            </a:r>
            <a:endParaRPr lang="en-US" altLang="zh-TW" b="1" dirty="0"/>
          </a:p>
        </p:txBody>
      </p:sp>
      <p:pic>
        <p:nvPicPr>
          <p:cNvPr id="1026" name="Picture 2" descr="https://cdn-images-1.medium.com/max/800/1*DwB6K0KKNug7-y59Uowhs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258776" y="2206826"/>
            <a:ext cx="1844930" cy="171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05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644662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https://relate.cs.illinois.edu/course/cs450-f17/file-version/f753d2d1a50ecbf2ca66202aa894e6d67c24efdb/lecture-notes/chap08_lec2.pdf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14260"/>
            <a:ext cx="39439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see two types of global (</a:t>
            </a:r>
            <a:r>
              <a:rPr lang="en-US" dirty="0" err="1"/>
              <a:t>interpolatory</a:t>
            </a:r>
            <a:r>
              <a:rPr lang="en-US" dirty="0"/>
              <a:t>) rules: </a:t>
            </a:r>
            <a:endParaRPr lang="en-US" dirty="0" smtClean="0"/>
          </a:p>
          <a:p>
            <a:r>
              <a:rPr lang="en-US" dirty="0" smtClean="0"/>
              <a:t>– </a:t>
            </a:r>
            <a:r>
              <a:rPr lang="en-US" dirty="0"/>
              <a:t>Newton-Cotes — </a:t>
            </a:r>
            <a:r>
              <a:rPr lang="en-US" dirty="0" err="1"/>
              <a:t>interpolatory</a:t>
            </a:r>
            <a:r>
              <a:rPr lang="en-US" dirty="0"/>
              <a:t> on uniformly spaced nodes. </a:t>
            </a:r>
            <a:endParaRPr lang="en-US" dirty="0" smtClean="0"/>
          </a:p>
          <a:p>
            <a:r>
              <a:rPr lang="en-US" dirty="0" smtClean="0"/>
              <a:t>– Gauss </a:t>
            </a:r>
            <a:r>
              <a:rPr lang="en-US" dirty="0"/>
              <a:t>rules — </a:t>
            </a:r>
            <a:r>
              <a:rPr lang="en-US" dirty="0" err="1"/>
              <a:t>interpolatory</a:t>
            </a:r>
            <a:r>
              <a:rPr lang="en-US" dirty="0"/>
              <a:t> on optimally chosen point sets.</a:t>
            </a:r>
            <a:endParaRPr 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12010"/>
            <a:ext cx="4572000" cy="327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4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程序</a:t>
            </a:r>
            <a:r>
              <a:rPr lang="en" dirty="0" smtClean="0"/>
              <a:t>Procedure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http://www.math.usm.edu/lambers/mat460/fall09/lecture31.pdf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900" y="2221694"/>
            <a:ext cx="320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5-point Gaussian quadrature rule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797" y="95634"/>
            <a:ext cx="4572000" cy="376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8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https://pomax.github.io/bezierinfo/legendre-gauss.html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900" y="2221694"/>
            <a:ext cx="320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Quadrature Weights and Abscissae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644" y="1969755"/>
            <a:ext cx="5250356" cy="232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3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https://en.wikipedia.org/wiki/Numerical_integration</a:t>
            </a:r>
            <a:endParaRPr lang="en-US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900" y="2221694"/>
            <a:ext cx="320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Quadrature rules based on interpolating functions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562" y="1723547"/>
            <a:ext cx="5643438" cy="265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 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98" name="Google Shape;98;p18"/>
          <p:cNvGrpSpPr/>
          <p:nvPr/>
        </p:nvGrpSpPr>
        <p:grpSpPr>
          <a:xfrm>
            <a:off x="912820" y="1610215"/>
            <a:ext cx="198900" cy="593656"/>
            <a:chOff x="777447" y="1610215"/>
            <a:chExt cx="198900" cy="593656"/>
          </a:xfrm>
        </p:grpSpPr>
        <p:cxnSp>
          <p:nvCxnSpPr>
            <p:cNvPr id="99" name="Google Shape;99;p18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" name="Google Shape;100;p18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8"/>
          <p:cNvSpPr txBox="1">
            <a:spLocks noGrp="1"/>
          </p:cNvSpPr>
          <p:nvPr>
            <p:ph type="body" idx="4294967295"/>
          </p:nvPr>
        </p:nvSpPr>
        <p:spPr>
          <a:xfrm>
            <a:off x="340925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Introduction</a:t>
            </a:r>
            <a:endParaRPr sz="1600"/>
          </a:p>
        </p:txBody>
      </p:sp>
      <p:sp>
        <p:nvSpPr>
          <p:cNvPr id="102" name="Google Shape;102;p18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4294967295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04" name="Google Shape;104;p18"/>
          <p:cNvGrpSpPr/>
          <p:nvPr/>
        </p:nvGrpSpPr>
        <p:grpSpPr>
          <a:xfrm>
            <a:off x="2266282" y="2938958"/>
            <a:ext cx="198900" cy="593656"/>
            <a:chOff x="2223534" y="2938958"/>
            <a:chExt cx="198900" cy="593656"/>
          </a:xfrm>
        </p:grpSpPr>
        <p:cxnSp>
          <p:nvCxnSpPr>
            <p:cNvPr id="105" name="Google Shape;105;p18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" name="Google Shape;106;p18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8"/>
          <p:cNvSpPr txBox="1">
            <a:spLocks noGrp="1"/>
          </p:cNvSpPr>
          <p:nvPr>
            <p:ph type="body" idx="4294967295"/>
          </p:nvPr>
        </p:nvSpPr>
        <p:spPr>
          <a:xfrm>
            <a:off x="1244337" y="37577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Demo:How to solve problem?</a:t>
            </a:r>
            <a:endParaRPr sz="1600"/>
          </a:p>
        </p:txBody>
      </p:sp>
      <p:sp>
        <p:nvSpPr>
          <p:cNvPr id="108" name="Google Shape;108;p18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4294967295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50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10" name="Google Shape;110;p18"/>
          <p:cNvGrpSpPr/>
          <p:nvPr/>
        </p:nvGrpSpPr>
        <p:grpSpPr>
          <a:xfrm>
            <a:off x="4058732" y="1610215"/>
            <a:ext cx="198900" cy="593656"/>
            <a:chOff x="3918084" y="1610215"/>
            <a:chExt cx="198900" cy="593656"/>
          </a:xfrm>
        </p:grpSpPr>
        <p:cxnSp>
          <p:nvCxnSpPr>
            <p:cNvPr id="111" name="Google Shape;111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2" name="Google Shape;112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8"/>
          <p:cNvSpPr txBox="1">
            <a:spLocks noGrp="1"/>
          </p:cNvSpPr>
          <p:nvPr>
            <p:ph type="body" idx="4294967295"/>
          </p:nvPr>
        </p:nvSpPr>
        <p:spPr>
          <a:xfrm>
            <a:off x="3304094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Step by step to learn small concepts by doing</a:t>
            </a:r>
            <a:endParaRPr sz="1600"/>
          </a:p>
        </p:txBody>
      </p:sp>
      <p:sp>
        <p:nvSpPr>
          <p:cNvPr id="114" name="Google Shape;114;p18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4294967295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16" name="Google Shape;116;p18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117" name="Google Shape;117;p18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8" name="Google Shape;118;p18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8"/>
          <p:cNvSpPr txBox="1">
            <a:spLocks noGrp="1"/>
          </p:cNvSpPr>
          <p:nvPr>
            <p:ph type="body" idx="4294967295"/>
          </p:nvPr>
        </p:nvSpPr>
        <p:spPr>
          <a:xfrm>
            <a:off x="5126902" y="37577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Conclusions</a:t>
            </a:r>
            <a:endParaRPr sz="1600"/>
          </a:p>
        </p:txBody>
      </p:sp>
      <p:sp>
        <p:nvSpPr>
          <p:cNvPr id="120" name="Google Shape;120;p18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4294967295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75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2" name="Google Shape;122;p18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123" name="Google Shape;123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4" name="Google Shape;124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8"/>
          <p:cNvSpPr txBox="1">
            <a:spLocks noGrp="1"/>
          </p:cNvSpPr>
          <p:nvPr>
            <p:ph type="body" idx="4294967295"/>
          </p:nvPr>
        </p:nvSpPr>
        <p:spPr>
          <a:xfrm>
            <a:off x="6647854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A project and report should  be done by yourself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 smtClean="0"/>
              <a:t>家庭作業</a:t>
            </a:r>
            <a:r>
              <a:rPr lang="en-US" altLang="zh-TW" dirty="0" smtClean="0"/>
              <a:t>1/</a:t>
            </a:r>
            <a:r>
              <a:rPr lang="en" dirty="0" smtClean="0"/>
              <a:t>Homework1</a:t>
            </a:r>
            <a:endParaRPr dirty="0"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efficiency depends on motivation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Why do  you choose this course?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What kind of jobs for </a:t>
            </a:r>
            <a:r>
              <a:rPr lang="en" dirty="0" smtClean="0"/>
              <a:t>NA?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What kind of jobs you want?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2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learn knowledge of </a:t>
            </a:r>
            <a:r>
              <a:rPr lang="en" dirty="0" smtClean="0"/>
              <a:t>NA </a:t>
            </a:r>
            <a:r>
              <a:rPr lang="en" dirty="0"/>
              <a:t>efficiently?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Python programming 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Mathematics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Tensorflow, scikit learn and, karas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topics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Using Python as a Calculator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dirty="0"/>
              <a:t>Arithmetic operations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Variables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if Statements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for Statements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The range() Function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Executing modules as scripts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Mathematics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Python Functions - W3Schools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2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Resources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35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Welcome to Python.org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Download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Python For Beginners</a:t>
            </a:r>
            <a:endParaRPr dirty="0"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660099"/>
              </a:buClr>
              <a:buSzPts val="1350"/>
              <a:buFont typeface="Arial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6"/>
              </a:rPr>
              <a:t>The Python Tutorial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7"/>
              </a:rPr>
              <a:t>IntroductoryBooks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8"/>
              </a:rPr>
              <a:t>Python Functions - </a:t>
            </a:r>
            <a:r>
              <a:rPr lang="en" u="sng" dirty="0" smtClean="0">
                <a:solidFill>
                  <a:schemeClr val="hlink"/>
                </a:solidFill>
                <a:hlinkClick r:id="rId8"/>
              </a:rPr>
              <a:t>W3Schools</a:t>
            </a:r>
            <a:endParaRPr lang="en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r>
              <a:rPr lang="en-US" dirty="0">
                <a:hlinkClick r:id="rId9"/>
              </a:rPr>
              <a:t>A Visual Introduction to </a:t>
            </a:r>
            <a:r>
              <a:rPr lang="en-US" dirty="0" smtClean="0">
                <a:hlinkClick r:id="rId9"/>
              </a:rPr>
              <a:t>Python</a:t>
            </a:r>
            <a:endParaRPr lang="en-US" dirty="0" smtClean="0"/>
          </a:p>
          <a:p>
            <a:pPr lvl="0">
              <a:buAutoNum type="arabicPeriod"/>
            </a:pPr>
            <a:r>
              <a:rPr lang="en-US" dirty="0">
                <a:hlinkClick r:id="rId10"/>
              </a:rPr>
              <a:t>Try </a:t>
            </a:r>
            <a:r>
              <a:rPr lang="en-US" dirty="0" err="1">
                <a:hlinkClick r:id="rId10"/>
              </a:rPr>
              <a:t>Jupyter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programming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topics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 smtClean="0"/>
              <a:t>Python </a:t>
            </a:r>
            <a:r>
              <a:rPr lang="en" dirty="0"/>
              <a:t>Functions </a:t>
            </a:r>
            <a:endParaRPr lang="en" dirty="0" smtClean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 smtClean="0"/>
          </a:p>
          <a:p>
            <a:pPr marL="139700" lvl="0" indent="0">
              <a:buNone/>
            </a:pPr>
            <a:r>
              <a:rPr lang="en-US" dirty="0" err="1"/>
              <a:t>def</a:t>
            </a:r>
            <a:r>
              <a:rPr lang="en-US" dirty="0"/>
              <a:t> </a:t>
            </a:r>
            <a:r>
              <a:rPr lang="en-US" dirty="0" err="1"/>
              <a:t>my_function</a:t>
            </a:r>
            <a:r>
              <a:rPr lang="en-US" dirty="0"/>
              <a:t>():</a:t>
            </a:r>
            <a:br>
              <a:rPr lang="en-US" dirty="0"/>
            </a:br>
            <a:r>
              <a:rPr lang="en-US" dirty="0"/>
              <a:t>  print("Hello from a function")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 err="1"/>
              <a:t>my_function</a:t>
            </a:r>
            <a:r>
              <a:rPr lang="en-US" b="1" dirty="0"/>
              <a:t>()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2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Resources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 smtClean="0">
                <a:solidFill>
                  <a:schemeClr val="hlink"/>
                </a:solidFill>
                <a:hlinkClick r:id="rId3"/>
              </a:rPr>
              <a:t>Python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Functions - </a:t>
            </a:r>
            <a:r>
              <a:rPr lang="en" u="sng" dirty="0" smtClean="0">
                <a:solidFill>
                  <a:schemeClr val="hlink"/>
                </a:solidFill>
                <a:hlinkClick r:id="rId3"/>
              </a:rPr>
              <a:t>W3Schools</a:t>
            </a:r>
            <a:endParaRPr lang="en" u="sng" dirty="0" smtClean="0">
              <a:solidFill>
                <a:schemeClr val="hlink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 smtClean="0">
                <a:solidFill>
                  <a:schemeClr val="hlink"/>
                </a:solidFill>
              </a:rPr>
              <a:t>Run web </a:t>
            </a:r>
            <a:r>
              <a:rPr lang="en" u="sng" dirty="0" smtClean="0">
                <a:solidFill>
                  <a:schemeClr val="hlink"/>
                </a:solidFill>
                <a:hlinkClick r:id="rId4"/>
              </a:rPr>
              <a:t>python</a:t>
            </a:r>
            <a:r>
              <a:rPr lang="en" u="sng" dirty="0" smtClean="0">
                <a:solidFill>
                  <a:schemeClr val="hlink"/>
                </a:solidFill>
              </a:rPr>
              <a:t> or Anaconda</a:t>
            </a:r>
          </a:p>
          <a:p>
            <a:pPr lvl="0">
              <a:buAutoNum type="arabicPeriod"/>
            </a:pPr>
            <a:r>
              <a:rPr lang="en-US" u="sng" dirty="0">
                <a:solidFill>
                  <a:schemeClr val="hlink"/>
                </a:solidFill>
              </a:rPr>
              <a:t>http://jupyter.org/try</a:t>
            </a:r>
            <a:endParaRPr lang="en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r>
              <a:rPr lang="en-US" dirty="0">
                <a:hlinkClick r:id="rId5"/>
              </a:rPr>
              <a:t>https://hub.mybinder.org/user/jupyterlab-jupyterlab-demo-yqivt6ba/lab#Integration-(scipy.integrate</a:t>
            </a:r>
            <a:r>
              <a:rPr lang="en-US" dirty="0" smtClean="0">
                <a:hlinkClick r:id="rId5"/>
              </a:rPr>
              <a:t>)</a:t>
            </a:r>
            <a:endParaRPr lang="en-US" dirty="0" smtClean="0"/>
          </a:p>
          <a:p>
            <a:pPr lvl="0"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17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2069</TotalTime>
  <Words>929</Words>
  <Application>Microsoft Office PowerPoint</Application>
  <PresentationFormat>如螢幕大小 (16:9)</PresentationFormat>
  <Paragraphs>261</Paragraphs>
  <Slides>52</Slides>
  <Notes>52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55" baseType="lpstr">
      <vt:lpstr>Roboto</vt:lpstr>
      <vt:lpstr>Arial</vt:lpstr>
      <vt:lpstr>Material</vt:lpstr>
      <vt:lpstr>數值分析Numerical Analysis</vt:lpstr>
      <vt:lpstr>聽眾Audience</vt:lpstr>
      <vt:lpstr>Objective</vt:lpstr>
      <vt:lpstr>材料Materials</vt:lpstr>
      <vt:lpstr>程序Procedure</vt:lpstr>
      <vt:lpstr>PowerPoint 簡報</vt:lpstr>
      <vt:lpstr>家庭作業1/Homework1</vt:lpstr>
      <vt:lpstr>Python programming</vt:lpstr>
      <vt:lpstr>Python programming</vt:lpstr>
      <vt:lpstr>Python programming</vt:lpstr>
      <vt:lpstr>Python programming</vt:lpstr>
      <vt:lpstr>程式設計 Python programming</vt:lpstr>
      <vt:lpstr>程式設計 Python programming</vt:lpstr>
      <vt:lpstr>Python programming</vt:lpstr>
      <vt:lpstr>Python programming</vt:lpstr>
      <vt:lpstr>Latex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System</dc:title>
  <dc:creator>許志宇</dc:creator>
  <cp:lastModifiedBy>CSIE-E518</cp:lastModifiedBy>
  <cp:revision>92</cp:revision>
  <dcterms:modified xsi:type="dcterms:W3CDTF">2018-12-03T03:57:21Z</dcterms:modified>
</cp:coreProperties>
</file>